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2" r:id="rId2"/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73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3" d="100"/>
          <a:sy n="73" d="100"/>
        </p:scale>
        <p:origin x="183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17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6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9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7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76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1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93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599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36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3072A-810E-4F5F-9D6C-50DBD7C06882}" type="datetimeFigureOut">
              <a:rPr lang="en-US" smtClean="0"/>
              <a:t>6/18/2016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DC595-B01B-4A36-8B0B-21640FC33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08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33333"/>
          <a:stretch>
            <a:fillRect/>
          </a:stretch>
        </p:blipFill>
        <p:spPr bwMode="auto">
          <a:xfrm>
            <a:off x="2667000" y="2286000"/>
            <a:ext cx="6477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000" r="44167" b="35556"/>
          <a:stretch>
            <a:fillRect/>
          </a:stretch>
        </p:blipFill>
        <p:spPr bwMode="auto">
          <a:xfrm>
            <a:off x="2743200" y="1371600"/>
            <a:ext cx="2362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4" b="57777"/>
          <a:stretch>
            <a:fillRect/>
          </a:stretch>
        </p:blipFill>
        <p:spPr bwMode="auto">
          <a:xfrm>
            <a:off x="0" y="0"/>
            <a:ext cx="4724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3" b="44444"/>
          <a:stretch>
            <a:fillRect/>
          </a:stretch>
        </p:blipFill>
        <p:spPr bwMode="auto">
          <a:xfrm>
            <a:off x="0" y="0"/>
            <a:ext cx="4953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1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34445" r="48334" b="43333"/>
          <a:stretch>
            <a:fillRect/>
          </a:stretch>
        </p:blipFill>
        <p:spPr bwMode="auto">
          <a:xfrm>
            <a:off x="2819400" y="2362200"/>
            <a:ext cx="1905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 r="55833" b="53333"/>
          <a:stretch>
            <a:fillRect/>
          </a:stretch>
        </p:blipFill>
        <p:spPr bwMode="auto">
          <a:xfrm>
            <a:off x="0" y="2819400"/>
            <a:ext cx="403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33334" r="30000" b="44444"/>
          <a:stretch>
            <a:fillRect/>
          </a:stretch>
        </p:blipFill>
        <p:spPr bwMode="auto">
          <a:xfrm>
            <a:off x="4876800" y="22860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36665" b="15556"/>
          <a:stretch>
            <a:fillRect/>
          </a:stretch>
        </p:blipFill>
        <p:spPr bwMode="auto">
          <a:xfrm>
            <a:off x="4953000" y="2514600"/>
            <a:ext cx="4191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2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5556" r="70833" b="18889"/>
          <a:stretch>
            <a:fillRect/>
          </a:stretch>
        </p:blipFill>
        <p:spPr bwMode="auto">
          <a:xfrm>
            <a:off x="1219200" y="4495800"/>
            <a:ext cx="1447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2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70000" r="65834" b="20000"/>
          <a:stretch>
            <a:fillRect/>
          </a:stretch>
        </p:blipFill>
        <p:spPr bwMode="auto">
          <a:xfrm>
            <a:off x="2362200" y="4800600"/>
            <a:ext cx="76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29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65556" r="60001" b="20000"/>
          <a:stretch>
            <a:fillRect/>
          </a:stretch>
        </p:blipFill>
        <p:spPr bwMode="auto">
          <a:xfrm>
            <a:off x="2895600" y="4495800"/>
            <a:ext cx="76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3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68889" r="55833" b="20000"/>
          <a:stretch>
            <a:fillRect/>
          </a:stretch>
        </p:blipFill>
        <p:spPr bwMode="auto">
          <a:xfrm>
            <a:off x="3276600" y="4724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31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6" t="64444" r="51666" b="18889"/>
          <a:stretch>
            <a:fillRect/>
          </a:stretch>
        </p:blipFill>
        <p:spPr bwMode="auto">
          <a:xfrm>
            <a:off x="3810000" y="4419600"/>
            <a:ext cx="60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2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3" r="53333"/>
          <a:stretch>
            <a:fillRect/>
          </a:stretch>
        </p:blipFill>
        <p:spPr bwMode="auto">
          <a:xfrm>
            <a:off x="0" y="2895600"/>
            <a:ext cx="4267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8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45" r="50833"/>
          <a:stretch>
            <a:fillRect/>
          </a:stretch>
        </p:blipFill>
        <p:spPr bwMode="auto">
          <a:xfrm>
            <a:off x="0" y="5105400"/>
            <a:ext cx="4495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32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62222" r="43333" b="18889"/>
          <a:stretch>
            <a:fillRect/>
          </a:stretch>
        </p:blipFill>
        <p:spPr bwMode="auto">
          <a:xfrm>
            <a:off x="3962400" y="4267200"/>
            <a:ext cx="121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33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64444" r="35001" b="18889"/>
          <a:stretch>
            <a:fillRect/>
          </a:stretch>
        </p:blipFill>
        <p:spPr bwMode="auto">
          <a:xfrm>
            <a:off x="4876800" y="4419600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34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4444" r="25000" b="18889"/>
          <a:stretch>
            <a:fillRect/>
          </a:stretch>
        </p:blipFill>
        <p:spPr bwMode="auto">
          <a:xfrm>
            <a:off x="5715000" y="4419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35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7" t="65555" r="15833" b="17778"/>
          <a:stretch>
            <a:fillRect/>
          </a:stretch>
        </p:blipFill>
        <p:spPr bwMode="auto">
          <a:xfrm>
            <a:off x="6553200" y="44958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 t="54443"/>
          <a:stretch>
            <a:fillRect/>
          </a:stretch>
        </p:blipFill>
        <p:spPr bwMode="auto">
          <a:xfrm>
            <a:off x="4724400" y="3733800"/>
            <a:ext cx="441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12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3" t="21111" r="21667" b="71111"/>
          <a:stretch>
            <a:fillRect/>
          </a:stretch>
        </p:blipFill>
        <p:spPr bwMode="auto">
          <a:xfrm>
            <a:off x="6477000" y="1447800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18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111"/>
          <a:stretch>
            <a:fillRect/>
          </a:stretch>
        </p:blipFill>
        <p:spPr bwMode="auto">
          <a:xfrm>
            <a:off x="0" y="0"/>
            <a:ext cx="457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19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/>
          <a:stretch>
            <a:fillRect/>
          </a:stretch>
        </p:blipFill>
        <p:spPr bwMode="auto"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5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33333"/>
          <a:stretch>
            <a:fillRect/>
          </a:stretch>
        </p:blipFill>
        <p:spPr bwMode="auto">
          <a:xfrm>
            <a:off x="3581400" y="2286000"/>
            <a:ext cx="5562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41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8852" r="10001" b="12071"/>
          <a:stretch>
            <a:fillRect/>
          </a:stretch>
        </p:blipFill>
        <p:spPr bwMode="auto">
          <a:xfrm rot="-1503276">
            <a:off x="4041775" y="2960688"/>
            <a:ext cx="1143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41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8852" r="10001" b="12071"/>
          <a:stretch>
            <a:fillRect/>
          </a:stretch>
        </p:blipFill>
        <p:spPr bwMode="auto">
          <a:xfrm rot="-1503276">
            <a:off x="4013200" y="2952750"/>
            <a:ext cx="1143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6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 b="47778"/>
          <a:stretch>
            <a:fillRect/>
          </a:stretch>
        </p:blipFill>
        <p:spPr bwMode="auto">
          <a:xfrm>
            <a:off x="0" y="0"/>
            <a:ext cx="4114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11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b="62222"/>
          <a:stretch>
            <a:fillRect/>
          </a:stretch>
        </p:blipFill>
        <p:spPr bwMode="auto">
          <a:xfrm>
            <a:off x="1905000" y="0"/>
            <a:ext cx="7239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36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37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 b="13333"/>
          <a:stretch>
            <a:fillRect/>
          </a:stretch>
        </p:blipFill>
        <p:spPr bwMode="auto">
          <a:xfrm>
            <a:off x="-306388" y="5532438"/>
            <a:ext cx="9755188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96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21600000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19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2659E-7 L 0 -0.51607 " pathEditMode="relative" rAng="0" ptsTypes="AA">
                                      <p:cBhvr>
                                        <p:cTn id="147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0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4798E-6 L 0 0.50497 " pathEditMode="relative" rAng="0" ptsTypes="AA">
                                      <p:cBhvr>
                                        <p:cTn id="149" dur="2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4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56123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How to Register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Shops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Online automatically verifies if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Email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Address created is valid.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Message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will be sent to your email address.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Open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your email address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 rotWithShape="1">
          <a:blip r:embed="rId4"/>
          <a:srcRect t="26661" b="30696"/>
          <a:stretch/>
        </p:blipFill>
        <p:spPr bwMode="auto">
          <a:xfrm>
            <a:off x="62523" y="3685299"/>
            <a:ext cx="9031567" cy="21648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40821" y="5469154"/>
            <a:ext cx="81371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Click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link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for the activation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0" algn="r"/>
            <a:r>
              <a:rPr lang="en-US" sz="2400" i="1" dirty="0" smtClean="0">
                <a:solidFill>
                  <a:srgbClr val="00B0F0"/>
                </a:solidFill>
              </a:rPr>
              <a:t>You will be automatically Redirected to shops online home page</a:t>
            </a:r>
            <a:endParaRPr lang="en-US" sz="2400" i="1" dirty="0" smtClean="0">
              <a:solidFill>
                <a:srgbClr val="00B0F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596688" y="5050527"/>
            <a:ext cx="556969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2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6165" t="30454" r="16627" b="21851"/>
          <a:stretch/>
        </p:blipFill>
        <p:spPr>
          <a:xfrm>
            <a:off x="195943" y="3351370"/>
            <a:ext cx="8791303" cy="35094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5155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Sign In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Enter your email address and password 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to Sign In.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93153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311370" y="5033298"/>
            <a:ext cx="6522516" cy="12107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4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858" t="25682" r="8429" b="22044"/>
          <a:stretch/>
        </p:blipFill>
        <p:spPr>
          <a:xfrm>
            <a:off x="-1568" y="3606947"/>
            <a:ext cx="9145568" cy="32510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52491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Upon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signing-in you will be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directed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to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Shops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Online HOME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PAGE. Products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are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categorized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into </a:t>
            </a:r>
            <a:r>
              <a:rPr lang="en-US" sz="2400" dirty="0">
                <a:solidFill>
                  <a:srgbClr val="FF0000"/>
                </a:solidFill>
              </a:rPr>
              <a:t>Dining, Living or Giving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Choose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your desired product/s to invest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8833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87310" y="3540630"/>
            <a:ext cx="2252279" cy="626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3433550" y="3683622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9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972" t="13810" r="61586" b="11219"/>
          <a:stretch/>
        </p:blipFill>
        <p:spPr>
          <a:xfrm>
            <a:off x="0" y="2825283"/>
            <a:ext cx="2638697" cy="39124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Buying an Item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71085" y="2620131"/>
              <a:ext cx="999633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31712" y="4031291"/>
            <a:ext cx="22249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There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will be a prompt for </a:t>
            </a:r>
            <a:r>
              <a:rPr lang="en-US" sz="2000" dirty="0" smtClean="0">
                <a:solidFill>
                  <a:srgbClr val="FF0000"/>
                </a:solidFill>
              </a:rPr>
              <a:t>Selection </a:t>
            </a:r>
            <a:r>
              <a:rPr lang="en-US" sz="2000" dirty="0">
                <a:solidFill>
                  <a:srgbClr val="FF0000"/>
                </a:solidFill>
              </a:rPr>
              <a:t>of Promo. 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Click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down arrow to select from the list.</a:t>
            </a:r>
          </a:p>
          <a:p>
            <a:pPr lvl="0"/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48008" t="13810" r="13977" b="26437"/>
          <a:stretch/>
        </p:blipFill>
        <p:spPr>
          <a:xfrm>
            <a:off x="2638697" y="2541987"/>
            <a:ext cx="4511288" cy="398858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730750" y="3580740"/>
            <a:ext cx="4315561" cy="3682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>
            <a:off x="7149985" y="3628269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6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Buying an Item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896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9484" y="3439280"/>
            <a:ext cx="27159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Upon selection of promo, the </a:t>
            </a:r>
            <a:r>
              <a:rPr lang="en-US" sz="2400" dirty="0">
                <a:solidFill>
                  <a:srgbClr val="FF0000"/>
                </a:solidFill>
              </a:rPr>
              <a:t>bonus product window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will pop-up. It will show the bonus products of </a:t>
            </a:r>
            <a:r>
              <a:rPr lang="en-US" sz="2400" dirty="0" smtClean="0">
                <a:solidFill>
                  <a:srgbClr val="FF0000"/>
                </a:solidFill>
              </a:rPr>
              <a:t>Customer </a:t>
            </a:r>
            <a:r>
              <a:rPr lang="en-US" sz="2400" dirty="0">
                <a:solidFill>
                  <a:srgbClr val="FF0000"/>
                </a:solidFill>
              </a:rPr>
              <a:t>&amp; </a:t>
            </a:r>
            <a:r>
              <a:rPr lang="en-US" sz="2400" dirty="0" err="1">
                <a:solidFill>
                  <a:srgbClr val="FF0000"/>
                </a:solidFill>
              </a:rPr>
              <a:t>NutriTECHian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that particular promo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515" t="7409" r="21029" b="4515"/>
          <a:stretch/>
        </p:blipFill>
        <p:spPr>
          <a:xfrm>
            <a:off x="3396342" y="2468293"/>
            <a:ext cx="5747658" cy="42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7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9972" t="13810" r="61586" b="11219"/>
          <a:stretch/>
        </p:blipFill>
        <p:spPr>
          <a:xfrm>
            <a:off x="0" y="2825283"/>
            <a:ext cx="2638697" cy="39124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48008" t="13810" r="13977" b="26437"/>
          <a:stretch/>
        </p:blipFill>
        <p:spPr>
          <a:xfrm>
            <a:off x="2638697" y="2117239"/>
            <a:ext cx="4991698" cy="441333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Buying an Item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896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072438" y="4311254"/>
            <a:ext cx="2264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1600" dirty="0" smtClean="0">
                <a:solidFill>
                  <a:srgbClr val="FF000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Product Description is shown for specifications of the product.</a:t>
            </a:r>
          </a:p>
          <a:p>
            <a:pPr lvl="0"/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638698" y="4141217"/>
            <a:ext cx="4872446" cy="25965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7627844" y="5710463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9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Buying an Item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896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460633" y="3425847"/>
            <a:ext cx="30999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Once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you are done selecting your order, Click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“</a:t>
            </a:r>
            <a:r>
              <a:rPr lang="en-US" dirty="0" smtClean="0">
                <a:solidFill>
                  <a:srgbClr val="FF0000"/>
                </a:solidFill>
              </a:rPr>
              <a:t>Add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Cart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” button.</a:t>
            </a:r>
          </a:p>
          <a:p>
            <a:pPr lvl="1" algn="r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Message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will appear </a:t>
            </a:r>
            <a:r>
              <a:rPr lang="en-US" dirty="0" smtClean="0">
                <a:solidFill>
                  <a:srgbClr val="FF0000"/>
                </a:solidFill>
              </a:rPr>
              <a:t>“Item Successful Added </a:t>
            </a:r>
            <a:r>
              <a:rPr lang="en-US" dirty="0">
                <a:solidFill>
                  <a:srgbClr val="FF0000"/>
                </a:solidFill>
              </a:rPr>
              <a:t>to </a:t>
            </a:r>
            <a:r>
              <a:rPr lang="en-US" dirty="0" smtClean="0">
                <a:solidFill>
                  <a:srgbClr val="FF0000"/>
                </a:solidFill>
              </a:rPr>
              <a:t>Cart”</a:t>
            </a:r>
          </a:p>
          <a:p>
            <a:pPr lvl="1" algn="r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 algn="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You may continue shopping or proceed to </a:t>
            </a:r>
            <a:r>
              <a:rPr lang="en-US" dirty="0" smtClean="0">
                <a:solidFill>
                  <a:srgbClr val="FF0000"/>
                </a:solidFill>
              </a:rPr>
              <a:t>Checkout</a:t>
            </a:r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0057" t="7867" r="5600" b="4572"/>
          <a:stretch/>
        </p:blipFill>
        <p:spPr>
          <a:xfrm>
            <a:off x="2817963" y="3163794"/>
            <a:ext cx="6326037" cy="369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61391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To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validate the details of your profile </a:t>
            </a:r>
            <a:r>
              <a:rPr lang="en-US" sz="2400" dirty="0">
                <a:solidFill>
                  <a:srgbClr val="FF0000"/>
                </a:solidFill>
              </a:rPr>
              <a:t>if correct.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31896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117566" y="3634855"/>
            <a:ext cx="27568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srgbClr val="FF0000"/>
                </a:solidFill>
              </a:rPr>
              <a:t>Customer </a:t>
            </a:r>
            <a:r>
              <a:rPr lang="en-US" sz="2000" dirty="0">
                <a:solidFill>
                  <a:srgbClr val="FF0000"/>
                </a:solidFill>
              </a:rPr>
              <a:t>Billing </a:t>
            </a:r>
            <a:r>
              <a:rPr lang="en-US" sz="2000" dirty="0" smtClean="0">
                <a:solidFill>
                  <a:srgbClr val="FF0000"/>
                </a:solidFill>
              </a:rPr>
              <a:t>Information</a:t>
            </a:r>
          </a:p>
          <a:p>
            <a:pPr marL="914400" lvl="1" indent="-457200" algn="r">
              <a:buAutoNum type="arabicPeriod"/>
            </a:pPr>
            <a:endParaRPr lang="en-US" sz="2000" dirty="0">
              <a:solidFill>
                <a:srgbClr val="FF0000"/>
              </a:solidFill>
            </a:endParaRPr>
          </a:p>
          <a:p>
            <a:pPr lvl="1" algn="r"/>
            <a:r>
              <a:rPr lang="en-US" sz="2000" dirty="0">
                <a:solidFill>
                  <a:srgbClr val="FF0000"/>
                </a:solidFill>
              </a:rPr>
              <a:t>Order Summary Information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 algn="r"/>
            <a:endParaRPr lang="en-US" sz="2000" dirty="0" smtClean="0">
              <a:solidFill>
                <a:srgbClr val="FF0000"/>
              </a:solidFill>
            </a:endParaRPr>
          </a:p>
          <a:p>
            <a:pPr lvl="1" algn="r"/>
            <a:r>
              <a:rPr lang="en-US" sz="2000" dirty="0" smtClean="0">
                <a:solidFill>
                  <a:srgbClr val="FF0000"/>
                </a:solidFill>
              </a:rPr>
              <a:t>Click </a:t>
            </a:r>
            <a:r>
              <a:rPr lang="en-US" sz="2000" dirty="0">
                <a:solidFill>
                  <a:srgbClr val="FF0000"/>
                </a:solidFill>
              </a:rPr>
              <a:t>Continue</a:t>
            </a:r>
            <a:endParaRPr lang="en-US" sz="20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715" t="15181" r="11600" b="16400"/>
          <a:stretch/>
        </p:blipFill>
        <p:spPr>
          <a:xfrm>
            <a:off x="2676689" y="2844617"/>
            <a:ext cx="6467311" cy="316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7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56171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Order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and Payment Information will appear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92707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0258" t="9695" r="20513" b="31913"/>
          <a:stretch/>
        </p:blipFill>
        <p:spPr>
          <a:xfrm>
            <a:off x="2215713" y="3015872"/>
            <a:ext cx="6928288" cy="384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0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44471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Click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Accept Terms and Conditions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4959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0514" t="51874" r="21543" b="5867"/>
          <a:stretch/>
        </p:blipFill>
        <p:spPr>
          <a:xfrm>
            <a:off x="0" y="3081447"/>
            <a:ext cx="9173736" cy="37634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01950" y="6242138"/>
            <a:ext cx="3228286" cy="4721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4238525" y="6307772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1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/>
          <a:stretch/>
        </p:blipFill>
        <p:spPr>
          <a:xfrm>
            <a:off x="0" y="159827"/>
            <a:ext cx="4724400" cy="50464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8212" y="4052081"/>
            <a:ext cx="3995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92D050"/>
                </a:solidFill>
                <a:latin typeface="Analog" pitchFamily="2" charset="0"/>
              </a:rPr>
              <a:t>SHOPS</a:t>
            </a:r>
            <a:r>
              <a:rPr lang="en-US" sz="4400" dirty="0" smtClean="0">
                <a:solidFill>
                  <a:schemeClr val="bg1">
                    <a:lumMod val="50000"/>
                  </a:schemeClr>
                </a:solidFill>
                <a:latin typeface="Analog" pitchFamily="2" charset="0"/>
              </a:rPr>
              <a:t> </a:t>
            </a:r>
            <a:r>
              <a:rPr lang="en-US" sz="4400" dirty="0" smtClean="0">
                <a:solidFill>
                  <a:srgbClr val="92D050"/>
                </a:solidFill>
                <a:latin typeface="Analog" pitchFamily="2" charset="0"/>
              </a:rPr>
              <a:t>ONLINE</a:t>
            </a:r>
            <a:endParaRPr lang="en-US" sz="44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98465" y="5707560"/>
            <a:ext cx="2521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37" y="1010409"/>
            <a:ext cx="4134128" cy="278420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72886" y="5508171"/>
            <a:ext cx="7881257" cy="0"/>
          </a:xfrm>
          <a:prstGeom prst="line">
            <a:avLst/>
          </a:prstGeom>
          <a:ln w="12700"/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72886" y="5576928"/>
            <a:ext cx="7881257" cy="0"/>
          </a:xfrm>
          <a:prstGeom prst="line">
            <a:avLst/>
          </a:prstGeom>
          <a:ln w="57150"/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216" y="4001601"/>
            <a:ext cx="877093" cy="90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2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431233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Click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Preferred Payment Method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44959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20000" t="58914" r="19828" b="5885"/>
          <a:stretch/>
        </p:blipFill>
        <p:spPr>
          <a:xfrm>
            <a:off x="0" y="3413461"/>
            <a:ext cx="9170126" cy="301752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58705" y="4517840"/>
            <a:ext cx="2389890" cy="6550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3565295" y="4674914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6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415" t="31927" r="26557" b="19998"/>
          <a:stretch/>
        </p:blipFill>
        <p:spPr>
          <a:xfrm>
            <a:off x="2674877" y="3291840"/>
            <a:ext cx="6465693" cy="356616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46518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Payment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Procedures via Credit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Card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JCB/Amex/Visa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</a:rPr>
              <a:t>Mastercard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4148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-210229" y="3806872"/>
            <a:ext cx="27568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Enter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the necessary information including your credit card information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pPr lvl="1" algn="r"/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lvl="1"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Once you are done entering necessary information,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r"/>
            <a:r>
              <a:rPr lang="en-US" sz="2000" dirty="0" smtClean="0">
                <a:solidFill>
                  <a:srgbClr val="FF0000"/>
                </a:solidFill>
              </a:rPr>
              <a:t>Click Pay Now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94579" y="3970628"/>
            <a:ext cx="6040416" cy="22211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2531426" y="4463938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2531426" y="6325715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5028" t="14571" r="17600" b="24171"/>
          <a:stretch/>
        </p:blipFill>
        <p:spPr>
          <a:xfrm>
            <a:off x="1545260" y="3280649"/>
            <a:ext cx="6994523" cy="357735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607006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endParaRPr lang="en-US" sz="2400" u="sng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Checkout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You will see a confirmation if the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Payment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Transaction is </a:t>
            </a:r>
            <a:r>
              <a:rPr lang="en-US" sz="2400" dirty="0" smtClean="0">
                <a:solidFill>
                  <a:srgbClr val="FF0000"/>
                </a:solidFill>
              </a:rPr>
              <a:t>SUCCESSFUL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or </a:t>
            </a:r>
            <a:r>
              <a:rPr lang="en-US" sz="2400" dirty="0" smtClean="0">
                <a:solidFill>
                  <a:srgbClr val="FF0000"/>
                </a:solidFill>
              </a:rPr>
              <a:t>FAILED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71085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6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694" t="7846" r="33020" b="31335"/>
          <a:stretch/>
        </p:blipFill>
        <p:spPr>
          <a:xfrm>
            <a:off x="2972621" y="1474470"/>
            <a:ext cx="5225143" cy="521371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84148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6824" y="4525329"/>
            <a:ext cx="275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srgbClr val="FF0000"/>
                </a:solidFill>
              </a:rPr>
              <a:t>Transaction Details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36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8307" y="1048476"/>
            <a:ext cx="349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71085" y="2620131"/>
              <a:ext cx="1031051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5943" y="3632788"/>
            <a:ext cx="437440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US" sz="2000" dirty="0" smtClean="0">
                <a:solidFill>
                  <a:srgbClr val="FF0000"/>
                </a:solidFill>
              </a:rPr>
              <a:t>You </a:t>
            </a:r>
            <a:r>
              <a:rPr lang="en-US" sz="2000" dirty="0">
                <a:solidFill>
                  <a:srgbClr val="FF0000"/>
                </a:solidFill>
              </a:rPr>
              <a:t>will </a:t>
            </a:r>
            <a:r>
              <a:rPr lang="en-US" sz="2000" dirty="0" smtClean="0">
                <a:solidFill>
                  <a:srgbClr val="FF0000"/>
                </a:solidFill>
              </a:rPr>
              <a:t>also receive </a:t>
            </a:r>
            <a:r>
              <a:rPr lang="en-US" sz="2000" dirty="0">
                <a:solidFill>
                  <a:srgbClr val="FF0000"/>
                </a:solidFill>
              </a:rPr>
              <a:t>a confirmation receipt through your email address. </a:t>
            </a:r>
            <a:endParaRPr lang="en-US" sz="2000" dirty="0" smtClean="0">
              <a:solidFill>
                <a:srgbClr val="FF0000"/>
              </a:solidFill>
            </a:endParaRPr>
          </a:p>
          <a:p>
            <a:pPr lvl="1" algn="r"/>
            <a:endParaRPr lang="en-US" sz="2000" dirty="0">
              <a:solidFill>
                <a:srgbClr val="FF0000"/>
              </a:solidFill>
            </a:endParaRPr>
          </a:p>
          <a:p>
            <a:pPr lvl="1" algn="r"/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Our Sales Coordinator will also contact the customer/</a:t>
            </a:r>
            <a:r>
              <a:rPr lang="en-US" sz="2000" b="1" i="1" dirty="0" err="1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Nutri</a:t>
            </a:r>
            <a:r>
              <a:rPr lang="en-US" sz="2000" b="1" dirty="0" err="1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TECH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ian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to verify information regarding the successful transaction and 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r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delivery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procedures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08" y="1603829"/>
            <a:ext cx="2554695" cy="525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35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0" y="3429000"/>
            <a:ext cx="9144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2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t="33333"/>
          <a:stretch>
            <a:fillRect/>
          </a:stretch>
        </p:blipFill>
        <p:spPr bwMode="auto">
          <a:xfrm>
            <a:off x="2667000" y="2286000"/>
            <a:ext cx="6477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1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20000" r="44167" b="35556"/>
          <a:stretch>
            <a:fillRect/>
          </a:stretch>
        </p:blipFill>
        <p:spPr bwMode="auto">
          <a:xfrm>
            <a:off x="2743200" y="1371600"/>
            <a:ext cx="23622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4" b="57777"/>
          <a:stretch>
            <a:fillRect/>
          </a:stretch>
        </p:blipFill>
        <p:spPr bwMode="auto">
          <a:xfrm>
            <a:off x="0" y="0"/>
            <a:ext cx="4724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833" b="44444"/>
          <a:stretch>
            <a:fillRect/>
          </a:stretch>
        </p:blipFill>
        <p:spPr bwMode="auto">
          <a:xfrm>
            <a:off x="0" y="0"/>
            <a:ext cx="49530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15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34445" r="48334" b="43333"/>
          <a:stretch>
            <a:fillRect/>
          </a:stretch>
        </p:blipFill>
        <p:spPr bwMode="auto">
          <a:xfrm>
            <a:off x="2819400" y="2362200"/>
            <a:ext cx="1905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9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66" r="55833" b="53333"/>
          <a:stretch>
            <a:fillRect/>
          </a:stretch>
        </p:blipFill>
        <p:spPr bwMode="auto">
          <a:xfrm>
            <a:off x="0" y="2819400"/>
            <a:ext cx="4038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1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33334" r="30000" b="44444"/>
          <a:stretch>
            <a:fillRect/>
          </a:stretch>
        </p:blipFill>
        <p:spPr bwMode="auto">
          <a:xfrm>
            <a:off x="4876800" y="2286000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7" t="36665" b="15556"/>
          <a:stretch>
            <a:fillRect/>
          </a:stretch>
        </p:blipFill>
        <p:spPr bwMode="auto">
          <a:xfrm>
            <a:off x="4953000" y="2514600"/>
            <a:ext cx="4191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2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65556" r="70833" b="18889"/>
          <a:stretch>
            <a:fillRect/>
          </a:stretch>
        </p:blipFill>
        <p:spPr bwMode="auto">
          <a:xfrm>
            <a:off x="1219200" y="4495800"/>
            <a:ext cx="1447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27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3" t="70000" r="65834" b="20000"/>
          <a:stretch>
            <a:fillRect/>
          </a:stretch>
        </p:blipFill>
        <p:spPr bwMode="auto">
          <a:xfrm>
            <a:off x="2362200" y="4800600"/>
            <a:ext cx="762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 descr="29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7" t="65556" r="60001" b="20000"/>
          <a:stretch>
            <a:fillRect/>
          </a:stretch>
        </p:blipFill>
        <p:spPr bwMode="auto">
          <a:xfrm>
            <a:off x="2895600" y="4495800"/>
            <a:ext cx="762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30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34" t="68889" r="55833" b="20000"/>
          <a:stretch>
            <a:fillRect/>
          </a:stretch>
        </p:blipFill>
        <p:spPr bwMode="auto">
          <a:xfrm>
            <a:off x="3276600" y="4724400"/>
            <a:ext cx="762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31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66" t="64444" r="51666" b="18889"/>
          <a:stretch>
            <a:fillRect/>
          </a:stretch>
        </p:blipFill>
        <p:spPr bwMode="auto">
          <a:xfrm>
            <a:off x="3810000" y="4419600"/>
            <a:ext cx="60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22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23" r="53333"/>
          <a:stretch>
            <a:fillRect/>
          </a:stretch>
        </p:blipFill>
        <p:spPr bwMode="auto">
          <a:xfrm>
            <a:off x="0" y="2895600"/>
            <a:ext cx="42672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 descr="8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445" r="50833"/>
          <a:stretch>
            <a:fillRect/>
          </a:stretch>
        </p:blipFill>
        <p:spPr bwMode="auto">
          <a:xfrm>
            <a:off x="0" y="5105400"/>
            <a:ext cx="4495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 descr="32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33" t="62222" r="43333" b="18889"/>
          <a:stretch>
            <a:fillRect/>
          </a:stretch>
        </p:blipFill>
        <p:spPr bwMode="auto">
          <a:xfrm>
            <a:off x="3962400" y="4267200"/>
            <a:ext cx="12192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 descr="33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 t="64444" r="35001" b="18889"/>
          <a:stretch>
            <a:fillRect/>
          </a:stretch>
        </p:blipFill>
        <p:spPr bwMode="auto">
          <a:xfrm>
            <a:off x="4876800" y="4419600"/>
            <a:ext cx="1066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 descr="34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0" t="64444" r="25000" b="18889"/>
          <a:stretch>
            <a:fillRect/>
          </a:stretch>
        </p:blipFill>
        <p:spPr bwMode="auto">
          <a:xfrm>
            <a:off x="5715000" y="44196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 descr="35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7" t="65555" r="15833" b="17778"/>
          <a:stretch>
            <a:fillRect/>
          </a:stretch>
        </p:blipFill>
        <p:spPr bwMode="auto">
          <a:xfrm>
            <a:off x="6553200" y="4495800"/>
            <a:ext cx="1143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7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66" t="54443"/>
          <a:stretch>
            <a:fillRect/>
          </a:stretch>
        </p:blipFill>
        <p:spPr bwMode="auto">
          <a:xfrm>
            <a:off x="4724400" y="3733800"/>
            <a:ext cx="441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9" descr="12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33" t="21111" r="21667" b="71111"/>
          <a:stretch>
            <a:fillRect/>
          </a:stretch>
        </p:blipFill>
        <p:spPr bwMode="auto">
          <a:xfrm>
            <a:off x="6477000" y="1447800"/>
            <a:ext cx="685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 descr="18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31111"/>
          <a:stretch>
            <a:fillRect/>
          </a:stretch>
        </p:blipFill>
        <p:spPr bwMode="auto">
          <a:xfrm>
            <a:off x="0" y="0"/>
            <a:ext cx="457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 descr="19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/>
          <a:stretch>
            <a:fillRect/>
          </a:stretch>
        </p:blipFill>
        <p:spPr bwMode="auto">
          <a:xfrm>
            <a:off x="4419600" y="0"/>
            <a:ext cx="472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 descr="5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66" t="33333"/>
          <a:stretch>
            <a:fillRect/>
          </a:stretch>
        </p:blipFill>
        <p:spPr bwMode="auto">
          <a:xfrm>
            <a:off x="3581400" y="2286000"/>
            <a:ext cx="55626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38" descr="41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8852" r="10001" b="12071"/>
          <a:stretch>
            <a:fillRect/>
          </a:stretch>
        </p:blipFill>
        <p:spPr bwMode="auto">
          <a:xfrm rot="-1503276">
            <a:off x="4041775" y="2960688"/>
            <a:ext cx="1143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39" descr="41.png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9" t="8852" r="10001" b="12071"/>
          <a:stretch>
            <a:fillRect/>
          </a:stretch>
        </p:blipFill>
        <p:spPr bwMode="auto">
          <a:xfrm rot="-1503276">
            <a:off x="4013200" y="2952750"/>
            <a:ext cx="11430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 descr="6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 b="47778"/>
          <a:stretch>
            <a:fillRect/>
          </a:stretch>
        </p:blipFill>
        <p:spPr bwMode="auto">
          <a:xfrm>
            <a:off x="0" y="0"/>
            <a:ext cx="4114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 descr="11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3" b="62222"/>
          <a:stretch>
            <a:fillRect/>
          </a:stretch>
        </p:blipFill>
        <p:spPr bwMode="auto">
          <a:xfrm>
            <a:off x="1905000" y="0"/>
            <a:ext cx="72390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43" descr="36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44" descr="37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00" b="13333"/>
          <a:stretch>
            <a:fillRect/>
          </a:stretch>
        </p:blipFill>
        <p:spPr bwMode="auto">
          <a:xfrm>
            <a:off x="-306388" y="5532438"/>
            <a:ext cx="9755188" cy="48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815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Rot by="-21600000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21600000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9" presetClass="entr" presetSubtype="1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21600000">
                                      <p:cBhvr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5" presetID="19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8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-21600000">
                                      <p:cBhvr>
                                        <p:cTn id="1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xit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6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9.82659E-7 L 0 -0.51607 " pathEditMode="relative" rAng="0" ptsTypes="AA">
                                      <p:cBhvr>
                                        <p:cTn id="147" dur="2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803"/>
                                    </p:animMotion>
                                  </p:childTnLst>
                                </p:cTn>
                              </p:par>
                              <p:par>
                                <p:cTn id="1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4798E-6 L 0 0.50497 " pathEditMode="relative" rAng="0" ptsTypes="AA">
                                      <p:cBhvr>
                                        <p:cTn id="149" dur="2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249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4" presetID="2" presetClass="exit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5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2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69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95522" y="2082087"/>
            <a:ext cx="554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Open your Internet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Browser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1" y="3693060"/>
            <a:ext cx="1722155" cy="17221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56" y="3599471"/>
            <a:ext cx="1909331" cy="1909331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86" y="3599471"/>
            <a:ext cx="2315843" cy="19916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695" y="3714849"/>
            <a:ext cx="1795120" cy="17951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67278" y="5508712"/>
            <a:ext cx="13378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Google</a:t>
            </a:r>
          </a:p>
          <a:p>
            <a:pPr lvl="0"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hrome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26042" y="5508712"/>
            <a:ext cx="13982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Internet</a:t>
            </a:r>
          </a:p>
          <a:p>
            <a:pPr lvl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Explorer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06339" y="5508712"/>
            <a:ext cx="123469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Mozilla</a:t>
            </a:r>
          </a:p>
          <a:p>
            <a:pPr lvl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Firefox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346660" y="5508712"/>
            <a:ext cx="9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Safari</a:t>
            </a:r>
          </a:p>
        </p:txBody>
      </p:sp>
    </p:spTree>
    <p:extLst>
      <p:ext uri="{BB962C8B-B14F-4D97-AF65-F5344CB8AC3E}">
        <p14:creationId xmlns:p14="http://schemas.microsoft.com/office/powerpoint/2010/main" val="56142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1093" y="1633045"/>
            <a:ext cx="51589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Open the </a:t>
            </a:r>
            <a:r>
              <a:rPr lang="en-US" sz="2400" b="1" i="1" dirty="0" err="1" smtClean="0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Nutri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TECH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Official Website 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by keying-in </a:t>
            </a:r>
            <a:r>
              <a:rPr lang="en-US" sz="2400" dirty="0" smtClean="0">
                <a:solidFill>
                  <a:srgbClr val="FF0000"/>
                </a:solidFill>
              </a:rPr>
              <a:t>www.wnutritech.com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in the browser’s address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bar.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077" t="8299" r="8644" b="34171"/>
          <a:stretch/>
        </p:blipFill>
        <p:spPr>
          <a:xfrm>
            <a:off x="29239" y="3358357"/>
            <a:ext cx="9114761" cy="349964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76184" y="3358357"/>
            <a:ext cx="1764909" cy="286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54369" y="3346000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54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1093" y="1934523"/>
            <a:ext cx="50266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Once the </a:t>
            </a:r>
            <a:r>
              <a:rPr lang="en-US" sz="2400" b="1" i="1" dirty="0" err="1" smtClean="0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Nutri</a:t>
            </a:r>
            <a:r>
              <a:rPr lang="en-US" sz="2400" b="1" dirty="0" err="1" smtClean="0">
                <a:solidFill>
                  <a:schemeClr val="bg1">
                    <a:lumMod val="50000"/>
                  </a:schemeClr>
                </a:solidFill>
                <a:latin typeface="Garamond" panose="02020500000000000000" pitchFamily="18" charset="0"/>
              </a:rPr>
              <a:t>TECH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website shown 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your browser, click </a:t>
            </a:r>
            <a:r>
              <a:rPr lang="en-US" sz="2400" dirty="0" smtClean="0">
                <a:solidFill>
                  <a:srgbClr val="FF0000"/>
                </a:solidFill>
              </a:rPr>
              <a:t>PORTAL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PAGE.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110" t="8427" r="8719" b="33999"/>
          <a:stretch/>
        </p:blipFill>
        <p:spPr>
          <a:xfrm>
            <a:off x="0" y="3341793"/>
            <a:ext cx="9167725" cy="352735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08325" y="3751876"/>
            <a:ext cx="518984" cy="831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7149726" y="3824381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0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1093" y="1934523"/>
            <a:ext cx="3848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Sign in using your </a:t>
            </a:r>
          </a:p>
          <a:p>
            <a:pPr lvl="0"/>
            <a:r>
              <a:rPr lang="en-US" sz="2400" b="1" i="1" dirty="0" err="1" smtClean="0">
                <a:solidFill>
                  <a:srgbClr val="FF0000"/>
                </a:solidFill>
                <a:latin typeface="Garamond" panose="02020500000000000000" pitchFamily="18" charset="0"/>
              </a:rPr>
              <a:t>Nutri</a:t>
            </a:r>
            <a:r>
              <a:rPr lang="en-US" sz="2400" b="1" dirty="0" err="1" smtClean="0">
                <a:solidFill>
                  <a:srgbClr val="FF0000"/>
                </a:solidFill>
                <a:latin typeface="Garamond" panose="02020500000000000000" pitchFamily="18" charset="0"/>
              </a:rPr>
              <a:t>TECH</a:t>
            </a:r>
            <a:r>
              <a:rPr lang="en-US" sz="2400" dirty="0" smtClean="0">
                <a:solidFill>
                  <a:srgbClr val="FF0000"/>
                </a:solidFill>
              </a:rPr>
              <a:t> Portal Account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270" t="12731" r="8892" b="29122"/>
          <a:stretch/>
        </p:blipFill>
        <p:spPr>
          <a:xfrm>
            <a:off x="1" y="3275003"/>
            <a:ext cx="9143999" cy="356731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600263" y="4566054"/>
            <a:ext cx="5067633" cy="831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7761514" y="4566054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2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1093" y="1934523"/>
            <a:ext cx="479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Once logged in, click  </a:t>
            </a:r>
            <a:r>
              <a:rPr lang="en-US" sz="2400" dirty="0" smtClean="0">
                <a:solidFill>
                  <a:srgbClr val="FF0000"/>
                </a:solidFill>
              </a:rPr>
              <a:t>SHOPS ONLINE </a:t>
            </a: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Located at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the upper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menu.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193" t="12667" r="10077" b="11040"/>
          <a:stretch/>
        </p:blipFill>
        <p:spPr>
          <a:xfrm>
            <a:off x="0" y="3315325"/>
            <a:ext cx="9168635" cy="47560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458192" y="3420119"/>
            <a:ext cx="920835" cy="4463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4669971" y="3498446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0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28030" y="1593993"/>
            <a:ext cx="52964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How to Register</a:t>
            </a:r>
          </a:p>
          <a:p>
            <a:pPr lvl="0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you are new and first time in using our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Shops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Online,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Click Sign up now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7328" t="35583" r="9886" b="11523"/>
          <a:stretch/>
        </p:blipFill>
        <p:spPr>
          <a:xfrm>
            <a:off x="0" y="3382258"/>
            <a:ext cx="9155087" cy="32902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9447" y="5771780"/>
            <a:ext cx="2309978" cy="315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032037" y="5797855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3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943" y="1474469"/>
            <a:ext cx="2698635" cy="202397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00225" y="1047404"/>
            <a:ext cx="615040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ONLINE SHOPPING GUIDE:</a:t>
            </a:r>
          </a:p>
          <a:p>
            <a:pPr lvl="0"/>
            <a:r>
              <a:rPr lang="en-US" sz="2400" dirty="0" smtClean="0">
                <a:solidFill>
                  <a:srgbClr val="FF0000"/>
                </a:solidFill>
              </a:rPr>
              <a:t>How to Register</a:t>
            </a:r>
          </a:p>
          <a:p>
            <a:pPr lvl="0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Fill up all necessary fields.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Information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with </a:t>
            </a:r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asterisk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(*)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are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important fields to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fill-in</a:t>
            </a:r>
          </a:p>
          <a:p>
            <a:pPr lvl="0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Please be guided, your </a:t>
            </a:r>
            <a:r>
              <a:rPr lang="en-US" sz="2400" dirty="0">
                <a:solidFill>
                  <a:srgbClr val="FF0000"/>
                </a:solidFill>
              </a:rPr>
              <a:t>NTAC CODE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is necessary </a:t>
            </a:r>
          </a:p>
          <a:p>
            <a:pPr lvl="0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for you to continue the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transaction.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endParaRPr lang="en-US" sz="24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43" y="95617"/>
            <a:ext cx="584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err="1" smtClean="0">
                <a:solidFill>
                  <a:srgbClr val="00B050"/>
                </a:solidFill>
                <a:latin typeface="Garamond" panose="02020500000000000000" pitchFamily="18" charset="0"/>
              </a:rPr>
              <a:t>Nutri</a:t>
            </a:r>
            <a:r>
              <a:rPr lang="en-US" sz="3600" b="1" dirty="0" err="1" smtClean="0">
                <a:solidFill>
                  <a:srgbClr val="0070C0"/>
                </a:solidFill>
                <a:latin typeface="Garamond" panose="02020500000000000000" pitchFamily="18" charset="0"/>
              </a:rPr>
              <a:t>TECH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 smtClean="0">
                <a:solidFill>
                  <a:srgbClr val="92D050"/>
                </a:solidFill>
                <a:latin typeface="Analog" pitchFamily="2" charset="0"/>
              </a:rPr>
              <a:t>SHOPS ONLINE</a:t>
            </a:r>
            <a:endParaRPr lang="en-US" sz="3600" dirty="0">
              <a:solidFill>
                <a:srgbClr val="92D050"/>
              </a:solidFill>
              <a:latin typeface="Analog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1772" y="471998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FacetLight" panose="020B7200000000000000" pitchFamily="34" charset="0"/>
              </a:rPr>
              <a:t>M A N U A L</a:t>
            </a:r>
            <a:endParaRPr lang="en-US" sz="3200" dirty="0">
              <a:solidFill>
                <a:schemeClr val="accent2">
                  <a:lumMod val="60000"/>
                  <a:lumOff val="40000"/>
                </a:schemeClr>
              </a:solidFill>
              <a:latin typeface="FacetLight" panose="020B7200000000000000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986" y="937249"/>
            <a:ext cx="2326278" cy="689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3600" dirty="0" smtClean="0">
                <a:solidFill>
                  <a:srgbClr val="00B0F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Easy Steps:</a:t>
            </a:r>
            <a:endParaRPr lang="en-US" sz="3200" dirty="0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316557" y="1760690"/>
            <a:ext cx="1230086" cy="1255183"/>
            <a:chOff x="1055914" y="2620131"/>
            <a:chExt cx="1230086" cy="1255183"/>
          </a:xfrm>
        </p:grpSpPr>
        <p:sp>
          <p:nvSpPr>
            <p:cNvPr id="13" name="Oval 12"/>
            <p:cNvSpPr/>
            <p:nvPr/>
          </p:nvSpPr>
          <p:spPr>
            <a:xfrm>
              <a:off x="1055914" y="2645228"/>
              <a:ext cx="1230086" cy="1230086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7027" y="2620131"/>
              <a:ext cx="607859" cy="11864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15000"/>
                </a:lnSpc>
                <a:spcAft>
                  <a:spcPts val="1000"/>
                </a:spcAft>
              </a:pPr>
              <a:r>
                <a:rPr lang="en-US" sz="6600" dirty="0" smtClean="0">
                  <a:solidFill>
                    <a:srgbClr val="FFFF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en-US" sz="6000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40821" y="698201"/>
            <a:ext cx="3789415" cy="57093"/>
            <a:chOff x="-195943" y="988016"/>
            <a:chExt cx="7881257" cy="68757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-195943" y="988016"/>
              <a:ext cx="7881257" cy="0"/>
            </a:xfrm>
            <a:prstGeom prst="line">
              <a:avLst/>
            </a:prstGeom>
            <a:ln w="1270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-195943" y="1056773"/>
              <a:ext cx="7881257" cy="0"/>
            </a:xfrm>
            <a:prstGeom prst="line">
              <a:avLst/>
            </a:prstGeom>
            <a:ln w="57150"/>
            <a:effectLst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3"/>
          <a:stretch/>
        </p:blipFill>
        <p:spPr>
          <a:xfrm>
            <a:off x="7046312" y="65316"/>
            <a:ext cx="1600200" cy="13194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7486" t="22648" r="10143" b="14266"/>
          <a:stretch/>
        </p:blipFill>
        <p:spPr>
          <a:xfrm>
            <a:off x="0" y="3297995"/>
            <a:ext cx="9144000" cy="393924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808976" y="4351402"/>
            <a:ext cx="4983710" cy="4316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981566" y="4429730"/>
            <a:ext cx="696686" cy="340901"/>
          </a:xfrm>
          <a:prstGeom prst="rightArrow">
            <a:avLst>
              <a:gd name="adj1" fmla="val 24454"/>
              <a:gd name="adj2" fmla="val 50000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0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670</TotalTime>
  <Words>777</Words>
  <Application>Microsoft Office PowerPoint</Application>
  <PresentationFormat>On-screen Show (4:3)</PresentationFormat>
  <Paragraphs>201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Analog</vt:lpstr>
      <vt:lpstr>Arial</vt:lpstr>
      <vt:lpstr>Calibri</vt:lpstr>
      <vt:lpstr>Calibri Light</vt:lpstr>
      <vt:lpstr>FacetLight</vt:lpstr>
      <vt:lpstr>Garamond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</dc:creator>
  <cp:lastModifiedBy>charle</cp:lastModifiedBy>
  <cp:revision>87</cp:revision>
  <dcterms:created xsi:type="dcterms:W3CDTF">2016-06-17T09:38:42Z</dcterms:created>
  <dcterms:modified xsi:type="dcterms:W3CDTF">2016-06-18T08:13:12Z</dcterms:modified>
</cp:coreProperties>
</file>